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343" r:id="rId8"/>
    <p:sldId id="344" r:id="rId9"/>
    <p:sldId id="350" r:id="rId10"/>
    <p:sldId id="306" r:id="rId11"/>
    <p:sldId id="349" r:id="rId12"/>
    <p:sldId id="355" r:id="rId13"/>
    <p:sldId id="310" r:id="rId14"/>
    <p:sldId id="358" r:id="rId15"/>
    <p:sldId id="27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E615B0F-29A0-1091-29E3-298028DF5532}" name="Withers, Amanda" initials="WA" userId="S::arw031@shsu.edu::214d8719-53eb-48fd-bc50-ee05b728432e"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0521E"/>
    <a:srgbClr val="E3643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9286" y="1122363"/>
            <a:ext cx="6788661" cy="2387600"/>
          </a:xfrm>
        </p:spPr>
        <p:txBody>
          <a:bodyPr anchor="b"/>
          <a:lstStyle>
            <a:lvl1pPr marL="0" indent="0"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Click to edit Master title style</a:t>
            </a:r>
          </a:p>
        </p:txBody>
      </p:sp>
      <p:sp>
        <p:nvSpPr>
          <p:cNvPr id="3" name="Subtitle 2"/>
          <p:cNvSpPr>
            <a:spLocks noGrp="1"/>
          </p:cNvSpPr>
          <p:nvPr>
            <p:ph type="subTitle" idx="1"/>
          </p:nvPr>
        </p:nvSpPr>
        <p:spPr>
          <a:xfrm>
            <a:off x="1224951" y="3613613"/>
            <a:ext cx="5673560" cy="1655762"/>
          </a:xfrm>
        </p:spPr>
        <p:txBody>
          <a:bodyPr/>
          <a:lstStyle>
            <a:lvl1pPr marL="0" indent="0" algn="l">
              <a:buNone/>
              <a:defRPr sz="2400" b="1">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3552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09286" y="2564666"/>
            <a:ext cx="6788661" cy="2387600"/>
          </a:xfrm>
        </p:spPr>
        <p:txBody>
          <a:bodyPr anchor="b"/>
          <a:lstStyle>
            <a:lvl1pPr marL="630238" indent="-630238" algn="l">
              <a:buFont typeface="Calibri Light" panose="020F0302020204030204" pitchFamily="34" charset="0"/>
              <a:buNone/>
              <a:defRPr sz="6000" b="1">
                <a:solidFill>
                  <a:srgbClr val="253565"/>
                </a:solidFill>
                <a:latin typeface="Arial" panose="020B0604020202020204" pitchFamily="34" charset="0"/>
                <a:cs typeface="Arial" panose="020B0604020202020204" pitchFamily="34" charset="0"/>
              </a:defRPr>
            </a:lvl1pPr>
          </a:lstStyle>
          <a:p>
            <a:r>
              <a:rPr lang="en-US"/>
              <a:t>I. Click to edit Master title style</a:t>
            </a:r>
          </a:p>
        </p:txBody>
      </p:sp>
      <p:sp>
        <p:nvSpPr>
          <p:cNvPr id="4" name="TextBox 3">
            <a:extLst>
              <a:ext uri="{FF2B5EF4-FFF2-40B4-BE49-F238E27FC236}">
                <a16:creationId xmlns:a16="http://schemas.microsoft.com/office/drawing/2014/main" id="{D74181AD-3B01-C92D-7F1F-E416933500BF}"/>
              </a:ext>
            </a:extLst>
          </p:cNvPr>
          <p:cNvSpPr txBox="1"/>
          <p:nvPr userDrawn="1"/>
        </p:nvSpPr>
        <p:spPr>
          <a:xfrm>
            <a:off x="65988" y="5731497"/>
            <a:ext cx="3780148" cy="1126503"/>
          </a:xfrm>
          <a:prstGeom prst="rect">
            <a:avLst/>
          </a:prstGeom>
          <a:solidFill>
            <a:schemeClr val="bg1"/>
          </a:solidFill>
        </p:spPr>
        <p:txBody>
          <a:bodyPr wrap="square" rtlCol="0">
            <a:spAutoFit/>
          </a:bodyPr>
          <a:lstStyle/>
          <a:p>
            <a:endParaRPr lang="en-US"/>
          </a:p>
        </p:txBody>
      </p:sp>
    </p:spTree>
    <p:extLst>
      <p:ext uri="{BB962C8B-B14F-4D97-AF65-F5344CB8AC3E}">
        <p14:creationId xmlns:p14="http://schemas.microsoft.com/office/powerpoint/2010/main" val="3364314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D9F5E-AE26-884E-2495-12597445155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4" name="Date Placeholder 3">
            <a:extLst>
              <a:ext uri="{FF2B5EF4-FFF2-40B4-BE49-F238E27FC236}">
                <a16:creationId xmlns:a16="http://schemas.microsoft.com/office/drawing/2014/main" id="{6374420A-F67B-EAA1-810A-A914C1B84353}"/>
              </a:ext>
            </a:extLst>
          </p:cNvPr>
          <p:cNvSpPr>
            <a:spLocks noGrp="1"/>
          </p:cNvSpPr>
          <p:nvPr>
            <p:ph type="dt" sz="half" idx="10"/>
          </p:nvPr>
        </p:nvSpPr>
        <p:spPr/>
        <p:txBody>
          <a:bodyPr/>
          <a:lstStyle/>
          <a:p>
            <a:fld id="{B49EA1C6-2DC8-8148-8DFC-42644C93EECA}" type="datetimeFigureOut">
              <a:rPr lang="en-US" smtClean="0"/>
              <a:t>4/14/2024</a:t>
            </a:fld>
            <a:endParaRPr lang="en-US"/>
          </a:p>
        </p:txBody>
      </p:sp>
      <p:sp>
        <p:nvSpPr>
          <p:cNvPr id="5" name="Footer Placeholder 4">
            <a:extLst>
              <a:ext uri="{FF2B5EF4-FFF2-40B4-BE49-F238E27FC236}">
                <a16:creationId xmlns:a16="http://schemas.microsoft.com/office/drawing/2014/main" id="{81DF57E0-173D-ABA0-714F-D490B554B3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CA439D-BE8A-C872-804C-8CEC07897660}"/>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594955C9-C806-4A1B-2E7D-42506888B4B3}"/>
              </a:ext>
            </a:extLst>
          </p:cNvPr>
          <p:cNvPicPr>
            <a:picLocks noChangeAspect="1"/>
          </p:cNvPicPr>
          <p:nvPr userDrawn="1"/>
        </p:nvPicPr>
        <p:blipFill>
          <a:blip r:embed="rId2"/>
          <a:stretch>
            <a:fillRect/>
          </a:stretch>
        </p:blipFill>
        <p:spPr>
          <a:xfrm>
            <a:off x="4760269" y="5436973"/>
            <a:ext cx="2671461" cy="1118286"/>
          </a:xfrm>
          <a:prstGeom prst="rect">
            <a:avLst/>
          </a:prstGeom>
        </p:spPr>
      </p:pic>
      <p:sp>
        <p:nvSpPr>
          <p:cNvPr id="7" name="TextBox 6">
            <a:extLst>
              <a:ext uri="{FF2B5EF4-FFF2-40B4-BE49-F238E27FC236}">
                <a16:creationId xmlns:a16="http://schemas.microsoft.com/office/drawing/2014/main" id="{6956DEE2-B581-E3A8-D00B-4F79AF1449F0}"/>
              </a:ext>
            </a:extLst>
          </p:cNvPr>
          <p:cNvSpPr txBox="1"/>
          <p:nvPr userDrawn="1"/>
        </p:nvSpPr>
        <p:spPr>
          <a:xfrm>
            <a:off x="1524000" y="3498526"/>
            <a:ext cx="9144000" cy="75405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500" dirty="0">
                <a:solidFill>
                  <a:schemeClr val="tx1"/>
                </a:solidFill>
                <a:latin typeface="Helvetica" pitchFamily="2" charset="0"/>
              </a:rPr>
              <a:t>FY 2025 </a:t>
            </a:r>
            <a:r>
              <a:rPr lang="en-US" sz="2500" dirty="0">
                <a:solidFill>
                  <a:schemeClr val="tx1"/>
                </a:solidFill>
                <a:effectLst/>
                <a:latin typeface="Aptos" panose="020B0004020202020204" pitchFamily="34" charset="0"/>
                <a:ea typeface="Calibri" panose="020F0502020204030204" pitchFamily="34" charset="0"/>
              </a:rPr>
              <a:t>Strategic Plan Alignment </a:t>
            </a:r>
            <a:r>
              <a:rPr lang="en-US" sz="2500">
                <a:solidFill>
                  <a:schemeClr val="tx1"/>
                </a:solidFill>
                <a:effectLst/>
                <a:latin typeface="Aptos" panose="020B0004020202020204" pitchFamily="34" charset="0"/>
                <a:ea typeface="Calibri" panose="020F0502020204030204" pitchFamily="34" charset="0"/>
              </a:rPr>
              <a:t>and Budget Presentation</a:t>
            </a:r>
            <a:endParaRPr lang="en-US" sz="2500" dirty="0">
              <a:solidFill>
                <a:schemeClr val="tx1"/>
              </a:solidFill>
              <a:latin typeface="Helvetica" pitchFamily="2" charset="0"/>
            </a:endParaRPr>
          </a:p>
          <a:p>
            <a:endParaRPr lang="en-US" dirty="0"/>
          </a:p>
        </p:txBody>
      </p:sp>
    </p:spTree>
    <p:extLst>
      <p:ext uri="{BB962C8B-B14F-4D97-AF65-F5344CB8AC3E}">
        <p14:creationId xmlns:p14="http://schemas.microsoft.com/office/powerpoint/2010/main" val="3542849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2" name="Title 1">
            <a:extLst>
              <a:ext uri="{FF2B5EF4-FFF2-40B4-BE49-F238E27FC236}">
                <a16:creationId xmlns:a16="http://schemas.microsoft.com/office/drawing/2014/main" id="{92308F43-F6C4-7280-AF99-2ABFD25AF52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82624C-D26C-B177-27BB-E7284F918F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4/14/2024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Tree>
    <p:extLst>
      <p:ext uri="{BB962C8B-B14F-4D97-AF65-F5344CB8AC3E}">
        <p14:creationId xmlns:p14="http://schemas.microsoft.com/office/powerpoint/2010/main" val="1730613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2262FBC5-E2A2-91BE-C105-3E5A28D97D45}"/>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
        <p:nvSpPr>
          <p:cNvPr id="4" name="Date Placeholder 3">
            <a:extLst>
              <a:ext uri="{FF2B5EF4-FFF2-40B4-BE49-F238E27FC236}">
                <a16:creationId xmlns:a16="http://schemas.microsoft.com/office/drawing/2014/main" id="{56A10248-286C-C334-5061-27E123BC3B10}"/>
              </a:ext>
            </a:extLst>
          </p:cNvPr>
          <p:cNvSpPr>
            <a:spLocks noGrp="1"/>
          </p:cNvSpPr>
          <p:nvPr>
            <p:ph type="dt" sz="half" idx="10"/>
          </p:nvPr>
        </p:nvSpPr>
        <p:spPr/>
        <p:txBody>
          <a:bodyPr/>
          <a:lstStyle/>
          <a:p>
            <a:fld id="{B49EA1C6-2DC8-8148-8DFC-42644C93EECA}" type="datetimeFigureOut">
              <a:rPr lang="en-US" smtClean="0"/>
              <a:t>4/14/2024</a:t>
            </a:fld>
            <a:endParaRPr lang="en-US"/>
          </a:p>
        </p:txBody>
      </p:sp>
      <p:sp>
        <p:nvSpPr>
          <p:cNvPr id="5" name="Footer Placeholder 4">
            <a:extLst>
              <a:ext uri="{FF2B5EF4-FFF2-40B4-BE49-F238E27FC236}">
                <a16:creationId xmlns:a16="http://schemas.microsoft.com/office/drawing/2014/main" id="{3EB3FB42-549A-68BC-D6A9-338F25720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0F36CE-F56A-A2C4-A62F-E46F6B7AE1B9}"/>
              </a:ext>
            </a:extLst>
          </p:cNvPr>
          <p:cNvSpPr>
            <a:spLocks noGrp="1"/>
          </p:cNvSpPr>
          <p:nvPr>
            <p:ph type="sldNum" sz="quarter" idx="12"/>
          </p:nvPr>
        </p:nvSpPr>
        <p:spPr/>
        <p:txBody>
          <a:bodyPr/>
          <a:lstStyle/>
          <a:p>
            <a:fld id="{17131AE2-00FD-5A4F-9940-D5038072A717}" type="slidenum">
              <a:rPr lang="en-US" smtClean="0"/>
              <a:t>‹#›</a:t>
            </a:fld>
            <a:endParaRPr lang="en-US"/>
          </a:p>
        </p:txBody>
      </p:sp>
      <p:sp>
        <p:nvSpPr>
          <p:cNvPr id="7" name="Title 1">
            <a:extLst>
              <a:ext uri="{FF2B5EF4-FFF2-40B4-BE49-F238E27FC236}">
                <a16:creationId xmlns:a16="http://schemas.microsoft.com/office/drawing/2014/main" id="{F624FAA3-C490-44C9-894C-63BC6C09F3ED}"/>
              </a:ext>
            </a:extLst>
          </p:cNvPr>
          <p:cNvSpPr txBox="1">
            <a:spLocks/>
          </p:cNvSpPr>
          <p:nvPr userDrawn="1"/>
        </p:nvSpPr>
        <p:spPr>
          <a:xfrm rot="20271913">
            <a:off x="231180" y="2236985"/>
            <a:ext cx="11539759" cy="19960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dirty="0">
                <a:solidFill>
                  <a:schemeClr val="bg2">
                    <a:lumMod val="50000"/>
                    <a:alpha val="30000"/>
                  </a:schemeClr>
                </a:solidFill>
                <a:latin typeface="Acumin Pro Black" panose="020B0904020202020204" pitchFamily="34" charset="0"/>
              </a:rPr>
              <a:t>Slide for instruction purposes only. Please do not include in final presentation slide deck.</a:t>
            </a:r>
          </a:p>
        </p:txBody>
      </p:sp>
      <p:sp>
        <p:nvSpPr>
          <p:cNvPr id="10" name="TextBox 9">
            <a:extLst>
              <a:ext uri="{FF2B5EF4-FFF2-40B4-BE49-F238E27FC236}">
                <a16:creationId xmlns:a16="http://schemas.microsoft.com/office/drawing/2014/main" id="{9D1027CE-99F3-13AD-A789-4067A06FC052}"/>
              </a:ext>
            </a:extLst>
          </p:cNvPr>
          <p:cNvSpPr txBox="1"/>
          <p:nvPr userDrawn="1"/>
        </p:nvSpPr>
        <p:spPr>
          <a:xfrm>
            <a:off x="638355" y="1690688"/>
            <a:ext cx="11007305" cy="4406334"/>
          </a:xfrm>
          <a:prstGeom prst="rect">
            <a:avLst/>
          </a:prstGeom>
          <a:noFill/>
        </p:spPr>
        <p:txBody>
          <a:bodyPr wrap="square" rtlCol="0">
            <a:spAutoFit/>
          </a:bodyPr>
          <a:lstStyle/>
          <a:p>
            <a:pPr marL="0" indent="0">
              <a:buNone/>
            </a:pPr>
            <a:r>
              <a:rPr lang="en-US" sz="1400" b="1" dirty="0">
                <a:solidFill>
                  <a:schemeClr val="bg2">
                    <a:lumMod val="25000"/>
                  </a:schemeClr>
                </a:solidFill>
              </a:rPr>
              <a:t>Steps to complete the slides for the campus presentations:</a:t>
            </a:r>
          </a:p>
          <a:p>
            <a:pPr marL="238125" indent="-238125">
              <a:buFont typeface="+mj-lt"/>
              <a:buAutoNum type="arabicPeriod"/>
            </a:pPr>
            <a:r>
              <a:rPr lang="en-US" sz="1400" b="1" dirty="0">
                <a:solidFill>
                  <a:schemeClr val="bg2">
                    <a:lumMod val="25000"/>
                  </a:schemeClr>
                </a:solidFill>
              </a:rPr>
              <a:t>Choose Action (Keep Doing, Stop, Start):</a:t>
            </a:r>
            <a:endParaRPr lang="en-US" sz="1400" b="1" dirty="0">
              <a:solidFill>
                <a:schemeClr val="bg2">
                  <a:lumMod val="25000"/>
                </a:schemeClr>
              </a:solidFill>
              <a:ea typeface="Calibri"/>
              <a:cs typeface="Calibri"/>
            </a:endParaRPr>
          </a:p>
          <a:p>
            <a:pPr lvl="1"/>
            <a:r>
              <a:rPr lang="en-US" sz="1200" b="1" dirty="0">
                <a:solidFill>
                  <a:schemeClr val="bg2">
                    <a:lumMod val="25000"/>
                  </a:schemeClr>
                </a:solidFill>
              </a:rPr>
              <a:t>Keep (x2)</a:t>
            </a:r>
            <a:r>
              <a:rPr lang="en-US" sz="1200" dirty="0">
                <a:solidFill>
                  <a:schemeClr val="bg2">
                    <a:lumMod val="25000"/>
                  </a:schemeClr>
                </a:solidFill>
              </a:rPr>
              <a:t>: If the division/college is keeping or expanding an action that has proven to be valuable and contributes positively to the strategic plan.</a:t>
            </a:r>
            <a:endParaRPr lang="en-US" sz="1200" dirty="0">
              <a:solidFill>
                <a:schemeClr val="bg2">
                  <a:lumMod val="25000"/>
                </a:schemeClr>
              </a:solidFill>
              <a:ea typeface="Calibri"/>
              <a:cs typeface="Calibri"/>
            </a:endParaRPr>
          </a:p>
          <a:p>
            <a:pPr lvl="1"/>
            <a:r>
              <a:rPr lang="en-US" sz="1200" b="1" dirty="0">
                <a:solidFill>
                  <a:schemeClr val="bg2">
                    <a:lumMod val="25000"/>
                  </a:schemeClr>
                </a:solidFill>
              </a:rPr>
              <a:t>Stop (x3)</a:t>
            </a:r>
            <a:r>
              <a:rPr lang="en-US" sz="1200" dirty="0">
                <a:solidFill>
                  <a:schemeClr val="bg2">
                    <a:lumMod val="25000"/>
                  </a:schemeClr>
                </a:solidFill>
              </a:rPr>
              <a:t>: If the division/college is discontinuing or ending a particular activity.</a:t>
            </a:r>
            <a:endParaRPr lang="en-US" sz="1200" dirty="0">
              <a:solidFill>
                <a:schemeClr val="bg2">
                  <a:lumMod val="25000"/>
                </a:schemeClr>
              </a:solidFill>
              <a:ea typeface="Calibri"/>
              <a:cs typeface="Calibri"/>
            </a:endParaRPr>
          </a:p>
          <a:p>
            <a:pPr lvl="1"/>
            <a:r>
              <a:rPr lang="en-US" sz="1200" b="1" dirty="0">
                <a:solidFill>
                  <a:schemeClr val="bg2">
                    <a:lumMod val="25000"/>
                  </a:schemeClr>
                </a:solidFill>
              </a:rPr>
              <a:t>Start (x1)</a:t>
            </a:r>
            <a:r>
              <a:rPr lang="en-US" sz="1200" dirty="0">
                <a:solidFill>
                  <a:schemeClr val="bg2">
                    <a:lumMod val="25000"/>
                  </a:schemeClr>
                </a:solidFill>
              </a:rPr>
              <a:t>: If the division/college is initiating something new or beginning a new endeavor.</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Specify the Topic:</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Fill in the blank with the specific subject or area being addressed. This could be a project, task, or broader concept.</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State the Reason for Action:</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Clearly articulate the rationale behind the chosen action. Why is the division/college keeping, stopping, or starting this particular topic.</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Align with Priority/Goal:</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Choose the strategic plan priority and goal the action aligns with for the topic. This helps to connect the decision with the broader university plan.</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Highlight Measurable Impact:</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Provide the measurable impact. This could be in terms of outcomes, results, or benefits.</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Relate to Pillar:</a:t>
            </a:r>
            <a:endParaRPr lang="en-US" sz="1400" b="1" dirty="0">
              <a:solidFill>
                <a:schemeClr val="bg2">
                  <a:lumMod val="25000"/>
                </a:schemeClr>
              </a:solidFill>
              <a:ea typeface="Calibri"/>
              <a:cs typeface="Calibri"/>
            </a:endParaRPr>
          </a:p>
          <a:p>
            <a:pPr lvl="1"/>
            <a:r>
              <a:rPr lang="en-US" sz="1200" dirty="0">
                <a:solidFill>
                  <a:schemeClr val="bg2">
                    <a:lumMod val="25000"/>
                  </a:schemeClr>
                </a:solidFill>
              </a:rPr>
              <a:t>Connect the proposed action to a foundational pillar (enrollment, retention, completion, or agility.) </a:t>
            </a:r>
            <a:endParaRPr lang="en-US" sz="1200"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Supportive Data</a:t>
            </a:r>
            <a:endParaRPr lang="en-US" sz="1400" b="1" dirty="0">
              <a:solidFill>
                <a:schemeClr val="bg2">
                  <a:lumMod val="25000"/>
                </a:schemeClr>
              </a:solidFill>
              <a:ea typeface="Calibri"/>
              <a:cs typeface="Calibri"/>
            </a:endParaRPr>
          </a:p>
          <a:p>
            <a:pPr marL="238125" indent="-238125">
              <a:lnSpc>
                <a:spcPct val="100000"/>
              </a:lnSpc>
              <a:spcBef>
                <a:spcPts val="1000"/>
              </a:spcBef>
              <a:buFont typeface="+mj-lt"/>
              <a:buAutoNum type="arabicPeriod"/>
            </a:pPr>
            <a:r>
              <a:rPr lang="en-US" sz="1400" b="1" dirty="0">
                <a:solidFill>
                  <a:schemeClr val="bg2">
                    <a:lumMod val="25000"/>
                  </a:schemeClr>
                </a:solidFill>
              </a:rPr>
              <a:t>Resources / Collaborations Required</a:t>
            </a:r>
          </a:p>
        </p:txBody>
      </p:sp>
      <p:sp>
        <p:nvSpPr>
          <p:cNvPr id="13" name="Title 1">
            <a:extLst>
              <a:ext uri="{FF2B5EF4-FFF2-40B4-BE49-F238E27FC236}">
                <a16:creationId xmlns:a16="http://schemas.microsoft.com/office/drawing/2014/main" id="{CFDFA27A-CD1D-08D0-6B94-EED75C5AB0A6}"/>
              </a:ext>
            </a:extLst>
          </p:cNvPr>
          <p:cNvSpPr txBox="1">
            <a:spLocks/>
          </p:cNvSpPr>
          <p:nvPr userDrawn="1"/>
        </p:nvSpPr>
        <p:spPr>
          <a:xfrm>
            <a:off x="776377" y="441325"/>
            <a:ext cx="10729823"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Strategic Plan Alignment and Budget Presentation</a:t>
            </a:r>
          </a:p>
        </p:txBody>
      </p:sp>
    </p:spTree>
    <p:extLst>
      <p:ext uri="{BB962C8B-B14F-4D97-AF65-F5344CB8AC3E}">
        <p14:creationId xmlns:p14="http://schemas.microsoft.com/office/powerpoint/2010/main" val="385586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E4553F-DF9C-92FF-875F-D4B9DE535D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E91466-BCEF-FC8D-9147-323AA8EEDFFA}"/>
              </a:ext>
            </a:extLst>
          </p:cNvPr>
          <p:cNvSpPr>
            <a:spLocks noGrp="1"/>
          </p:cNvSpPr>
          <p:nvPr>
            <p:ph type="dt" sz="half" idx="10"/>
          </p:nvPr>
        </p:nvSpPr>
        <p:spPr/>
        <p:txBody>
          <a:bodyPr/>
          <a:lstStyle/>
          <a:p>
            <a:fld id="{B49EA1C6-2DC8-8148-8DFC-42644C93EECA}" type="datetimeFigureOut">
              <a:rPr lang="en-US" smtClean="0"/>
              <a:t>4/14/2024</a:t>
            </a:fld>
            <a:endParaRPr lang="en-US"/>
          </a:p>
        </p:txBody>
      </p:sp>
      <p:sp>
        <p:nvSpPr>
          <p:cNvPr id="4" name="Footer Placeholder 3">
            <a:extLst>
              <a:ext uri="{FF2B5EF4-FFF2-40B4-BE49-F238E27FC236}">
                <a16:creationId xmlns:a16="http://schemas.microsoft.com/office/drawing/2014/main" id="{B54C05E6-7650-C1C2-D30E-2C82E6844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7F1612C-8C54-EF9E-D289-7CBE19E2C428}"/>
              </a:ext>
            </a:extLst>
          </p:cNvPr>
          <p:cNvSpPr>
            <a:spLocks noGrp="1"/>
          </p:cNvSpPr>
          <p:nvPr>
            <p:ph type="sldNum" sz="quarter" idx="12"/>
          </p:nvPr>
        </p:nvSpPr>
        <p:spPr/>
        <p:txBody>
          <a:bodyPr/>
          <a:lstStyle/>
          <a:p>
            <a:fld id="{17131AE2-00FD-5A4F-9940-D5038072A717}" type="slidenum">
              <a:rPr lang="en-US" smtClean="0"/>
              <a:t>‹#›</a:t>
            </a:fld>
            <a:endParaRPr lang="en-US"/>
          </a:p>
        </p:txBody>
      </p:sp>
      <p:pic>
        <p:nvPicPr>
          <p:cNvPr id="8" name="Picture 7">
            <a:extLst>
              <a:ext uri="{FF2B5EF4-FFF2-40B4-BE49-F238E27FC236}">
                <a16:creationId xmlns:a16="http://schemas.microsoft.com/office/drawing/2014/main" id="{0F4462A6-E4EC-1A6F-508C-A38089895E81}"/>
              </a:ext>
            </a:extLst>
          </p:cNvPr>
          <p:cNvPicPr>
            <a:picLocks noChangeAspect="1"/>
          </p:cNvPicPr>
          <p:nvPr userDrawn="1"/>
        </p:nvPicPr>
        <p:blipFill rotWithShape="1">
          <a:blip r:embed="rId2"/>
          <a:srcRect l="34619" r="32239" b="33828"/>
          <a:stretch/>
        </p:blipFill>
        <p:spPr>
          <a:xfrm>
            <a:off x="11353800" y="6122961"/>
            <a:ext cx="735871" cy="615035"/>
          </a:xfrm>
          <a:prstGeom prst="rect">
            <a:avLst/>
          </a:prstGeom>
        </p:spPr>
      </p:pic>
    </p:spTree>
    <p:extLst>
      <p:ext uri="{BB962C8B-B14F-4D97-AF65-F5344CB8AC3E}">
        <p14:creationId xmlns:p14="http://schemas.microsoft.com/office/powerpoint/2010/main" val="14760060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8644BD-351D-077C-3390-554623DDDF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83A6AE2-2630-FD27-A83B-DB1A202641E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DD0D89D-96CD-7A71-C870-8960D14F16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9EA1C6-2DC8-8148-8DFC-42644C93EECA}" type="datetimeFigureOut">
              <a:rPr lang="en-US" smtClean="0"/>
              <a:t>4/14/2024</a:t>
            </a:fld>
            <a:endParaRPr lang="en-US"/>
          </a:p>
        </p:txBody>
      </p:sp>
      <p:sp>
        <p:nvSpPr>
          <p:cNvPr id="5" name="Footer Placeholder 4">
            <a:extLst>
              <a:ext uri="{FF2B5EF4-FFF2-40B4-BE49-F238E27FC236}">
                <a16:creationId xmlns:a16="http://schemas.microsoft.com/office/drawing/2014/main" id="{82540155-FFB4-1F36-7CFA-9A3F68A714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64140B-EFC3-47C1-DB93-871AC41967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131AE2-00FD-5A4F-9940-D5038072A717}" type="slidenum">
              <a:rPr lang="en-US" smtClean="0"/>
              <a:t>‹#›</a:t>
            </a:fld>
            <a:endParaRPr lang="en-US"/>
          </a:p>
        </p:txBody>
      </p:sp>
    </p:spTree>
    <p:extLst>
      <p:ext uri="{BB962C8B-B14F-4D97-AF65-F5344CB8AC3E}">
        <p14:creationId xmlns:p14="http://schemas.microsoft.com/office/powerpoint/2010/main" val="167332508"/>
      </p:ext>
    </p:extLst>
  </p:cSld>
  <p:clrMap bg1="lt1" tx1="dk1" bg2="lt2" tx2="dk2" accent1="accent1" accent2="accent2" accent3="accent3" accent4="accent4" accent5="accent5" accent6="accent6" hlink="hlink" folHlink="folHlink"/>
  <p:sldLayoutIdLst>
    <p:sldLayoutId id="2147483657" r:id="rId1"/>
    <p:sldLayoutId id="2147483656" r:id="rId2"/>
    <p:sldLayoutId id="2147483649" r:id="rId3"/>
    <p:sldLayoutId id="2147483650" r:id="rId4"/>
    <p:sldLayoutId id="2147483655" r:id="rId5"/>
    <p:sldLayoutId id="2147483654"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package" Target="../embeddings/Microsoft_Excel_Worksheet.xlsx"/><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1520567"/>
            <a:ext cx="9144000" cy="1655762"/>
          </a:xfrm>
        </p:spPr>
        <p:txBody>
          <a:bodyPr>
            <a:normAutofit fontScale="90000"/>
          </a:bodyPr>
          <a:lstStyle/>
          <a:p>
            <a:r>
              <a:rPr lang="en-US" b="1" dirty="0">
                <a:solidFill>
                  <a:srgbClr val="E36436"/>
                </a:solidFill>
                <a:latin typeface="Helvetica" pitchFamily="2" charset="0"/>
                <a:ea typeface="Helvetica Neue" panose="02000503000000020004" pitchFamily="2" charset="0"/>
                <a:cs typeface="Helvetica Neue" panose="02000503000000020004" pitchFamily="2" charset="0"/>
              </a:rPr>
              <a:t>College of Business Administration</a:t>
            </a:r>
            <a:endParaRPr lang="en-US" b="1" dirty="0">
              <a:solidFill>
                <a:srgbClr val="F0521E"/>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3194137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3709021110"/>
              </p:ext>
            </p:extLst>
          </p:nvPr>
        </p:nvGraphicFramePr>
        <p:xfrm>
          <a:off x="979344" y="1575368"/>
          <a:ext cx="10374456" cy="4861560"/>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College of Business Administration plans to stop</a:t>
                      </a:r>
                      <a:r>
                        <a:rPr lang="en-US" sz="1900" b="0" kern="1200" dirty="0">
                          <a:solidFill>
                            <a:schemeClr val="tx1"/>
                          </a:solidFill>
                        </a:rPr>
                        <a:t> limiting the modality of instruction for the MBA program</a:t>
                      </a:r>
                      <a:r>
                        <a:rPr lang="en-US" sz="1900" b="0" kern="1200" dirty="0">
                          <a:solidFill>
                            <a:srgbClr val="000000"/>
                          </a:solidFill>
                        </a:rPr>
                        <a:t> because offering multiple modalities and more flexible schedules is likely to attract students who may be seeking flexibility and alternative modalities of instruction. In addition, offering a face-to-face option in our MBA program is likely to attract international students as well. This action aligns with Strategic Priority 1:  Prioritize Student Success and Student Access/ Goal 1.2 - Academic Agility</a:t>
                      </a:r>
                      <a:r>
                        <a:rPr lang="en-US" sz="1900" b="0" kern="1200" dirty="0">
                          <a:solidFill>
                            <a:schemeClr val="accent1">
                              <a:lumMod val="75000"/>
                            </a:schemeClr>
                          </a:solidFill>
                        </a:rPr>
                        <a:t> </a:t>
                      </a:r>
                      <a:r>
                        <a:rPr lang="en-US" sz="1900" b="0" kern="1200" dirty="0">
                          <a:solidFill>
                            <a:srgbClr val="000000"/>
                          </a:solidFill>
                        </a:rPr>
                        <a:t>and will have a positive impact on enrollments and aligns with Pillar 1 – Enrollment and Pillar 4 - Agility.</a:t>
                      </a:r>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 </a:t>
                      </a:r>
                      <a:r>
                        <a:rPr lang="en-US" sz="1900" b="0" kern="1200" dirty="0">
                          <a:solidFill>
                            <a:srgbClr val="000000"/>
                          </a:solidFill>
                        </a:rPr>
                        <a:t>Currently, we offer online-only MBA. Introducing an in-person weekend schedule is likely to attract working students who prefer more person-to-person engagement in the learning process. In addition, if we offer a face-to-face MBA will attract international students to the program as well. Other universities that have offered F2F weekend MBAs have significantly increased enrollment because of international students who cannot enroll in online-only programs. </a:t>
                      </a:r>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Resources / Collaborations Recovered: </a:t>
                      </a:r>
                      <a:r>
                        <a:rPr lang="en-US" sz="1800" b="0" kern="1200" dirty="0">
                          <a:solidFill>
                            <a:srgbClr val="000000"/>
                          </a:solidFill>
                        </a:rPr>
                        <a:t>Will require collaboration with community colleges that have a large proportion of international students (example: Lone Star College has over 3,000 international students). It will also require collaboration with our GEC office.</a:t>
                      </a:r>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3571980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3745346258"/>
              </p:ext>
            </p:extLst>
          </p:nvPr>
        </p:nvGraphicFramePr>
        <p:xfrm>
          <a:off x="979344" y="1575368"/>
          <a:ext cx="10374456" cy="5008086"/>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College off Business Administration plans to stop</a:t>
                      </a:r>
                      <a:r>
                        <a:rPr lang="en-US" sz="1900" b="0" kern="1200" dirty="0">
                          <a:solidFill>
                            <a:schemeClr val="tx1"/>
                          </a:solidFill>
                        </a:rPr>
                        <a:t> offering only a 4-year BBA and a 36-credit potentially two-year MBA </a:t>
                      </a:r>
                      <a:r>
                        <a:rPr lang="en-US" sz="1900" b="0" kern="1200" dirty="0">
                          <a:solidFill>
                            <a:srgbClr val="000000"/>
                          </a:solidFill>
                        </a:rPr>
                        <a:t>because we are missing out on high-achieving students who may be interested in a quicker pathway to degree completion. We are also missing out on non-degree-seeking students interested in upskilling or reskilling via micro-credentials. This action aligns with Strategic Priority 1:  Prioritize Student Success and Student Access/Goal 1.1 - Recruit, retain, graduate, and empower students to drive sustainable growth, and will have a measurable impact on enrollment and aligns with Pillar 1 – Enrollment and Pillar 4 - Agility.</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 </a:t>
                      </a:r>
                      <a:r>
                        <a:rPr lang="en-US" sz="1900" b="0" kern="1200" dirty="0">
                          <a:solidFill>
                            <a:srgbClr val="000000"/>
                          </a:solidFill>
                        </a:rPr>
                        <a:t>Other institutions that offer accelerated pathways to graduation and micro-credentials have significantly increased enrollments.</a:t>
                      </a:r>
                      <a:endParaRPr lang="en-US" b="0"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Resources / Collaborations Recovered: </a:t>
                      </a:r>
                      <a:r>
                        <a:rPr lang="en-US" sz="1900" b="0" kern="1200" dirty="0">
                          <a:solidFill>
                            <a:srgbClr val="000000"/>
                          </a:solidFill>
                        </a:rPr>
                        <a:t>Honors College and Smith Hutson Scholars Program</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36556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3311930083"/>
              </p:ext>
            </p:extLst>
          </p:nvPr>
        </p:nvGraphicFramePr>
        <p:xfrm>
          <a:off x="979344" y="1575368"/>
          <a:ext cx="10374456" cy="4730908"/>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College of Business Administration plans to stop</a:t>
                      </a:r>
                      <a:r>
                        <a:rPr lang="en-US" sz="1900" b="0" kern="1200" dirty="0">
                          <a:solidFill>
                            <a:schemeClr val="tx1"/>
                          </a:solidFill>
                        </a:rPr>
                        <a:t> requiring additional and unnecessary paperwork for graduate admissions </a:t>
                      </a:r>
                      <a:r>
                        <a:rPr lang="en-US" sz="1900" b="0" kern="1200" dirty="0">
                          <a:solidFill>
                            <a:srgbClr val="000000"/>
                          </a:solidFill>
                        </a:rPr>
                        <a:t>because such actions limit enrollment by creating artificial barriers to entry. This action aligns with Strategic Priority 1:  Prioritize Student Success and Student Access/Goal 1.3 - Eliminate opportunity and achievement gaps</a:t>
                      </a:r>
                      <a:r>
                        <a:rPr lang="en-US" sz="1900" b="0" kern="1200" dirty="0">
                          <a:solidFill>
                            <a:schemeClr val="accent1">
                              <a:lumMod val="75000"/>
                            </a:schemeClr>
                          </a:solidFill>
                        </a:rPr>
                        <a:t> </a:t>
                      </a:r>
                      <a:r>
                        <a:rPr lang="en-US" sz="1900" b="0" kern="1200" dirty="0">
                          <a:solidFill>
                            <a:srgbClr val="000000"/>
                          </a:solidFill>
                        </a:rPr>
                        <a:t>and will have a positive impact on enrollments and aligns with Pillar 1 – Enrollment and Pillar 4 - Agility. </a:t>
                      </a:r>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 </a:t>
                      </a:r>
                      <a:r>
                        <a:rPr lang="en-US" sz="1900" b="0" kern="1200" dirty="0">
                          <a:solidFill>
                            <a:srgbClr val="000000"/>
                          </a:solidFill>
                        </a:rPr>
                        <a:t>We do not gain much information by requiring a resume for those applying for admission into our MBA program. However, requiring such documents creates artificial barriers for those students who may not have had any guidance in creating a resume but may be good students who are interested in an MBA degree.</a:t>
                      </a:r>
                      <a:endParaRPr lang="en-US" b="0" dirty="0">
                        <a:solidFill>
                          <a:srgbClr val="000000"/>
                        </a:solidFill>
                      </a:endParaRP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Recovered: </a:t>
                      </a:r>
                      <a:r>
                        <a:rPr lang="en-US" sz="1900" b="0" kern="1200" dirty="0">
                          <a:solidFill>
                            <a:srgbClr val="000000"/>
                          </a:solidFill>
                        </a:rPr>
                        <a:t>With the office of graduate admissions.</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Stop Doing</a:t>
            </a:r>
          </a:p>
        </p:txBody>
      </p:sp>
    </p:spTree>
    <p:extLst>
      <p:ext uri="{BB962C8B-B14F-4D97-AF65-F5344CB8AC3E}">
        <p14:creationId xmlns:p14="http://schemas.microsoft.com/office/powerpoint/2010/main" val="675237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817710187"/>
              </p:ext>
            </p:extLst>
          </p:nvPr>
        </p:nvGraphicFramePr>
        <p:xfrm>
          <a:off x="979344" y="1575368"/>
          <a:ext cx="10374456" cy="5186997"/>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College of Business Administration plans to start</a:t>
                      </a:r>
                      <a:r>
                        <a:rPr lang="en-US" sz="1900" b="0" kern="1200" dirty="0">
                          <a:solidFill>
                            <a:schemeClr val="tx1"/>
                          </a:solidFill>
                        </a:rPr>
                        <a:t> investing in establishing a trading floor in COBA</a:t>
                      </a:r>
                      <a:r>
                        <a:rPr lang="en-US" sz="1900" b="0" kern="1200" dirty="0">
                          <a:solidFill>
                            <a:srgbClr val="000000"/>
                          </a:solidFill>
                        </a:rPr>
                        <a:t> because this will attract students wanting to work in the securities industry where there is a great demand and potential for high salaries. This action aligns with Strategic Priority 2:  Embody a culture of excellence/ Goal 2.6 - Revenue generation and optimization</a:t>
                      </a:r>
                      <a:r>
                        <a:rPr lang="en-US" sz="1900" b="0" kern="1200" dirty="0">
                          <a:solidFill>
                            <a:schemeClr val="accent1">
                              <a:lumMod val="75000"/>
                            </a:schemeClr>
                          </a:solidFill>
                        </a:rPr>
                        <a:t> </a:t>
                      </a:r>
                      <a:r>
                        <a:rPr lang="en-US" sz="1900" b="0" kern="1200" dirty="0">
                          <a:solidFill>
                            <a:srgbClr val="000000"/>
                          </a:solidFill>
                        </a:rPr>
                        <a:t>and will bring in donors to the college by giving them visibility. It will also likely result in the college acquiring Bloomberg terminals where students can work with real-time data from the stock market. Ultimately, it will attract more students to the program and align with Pillar 1 - Enrollment.</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 </a:t>
                      </a:r>
                      <a:r>
                        <a:rPr lang="en-US" sz="1900" b="0" kern="1200" dirty="0">
                          <a:solidFill>
                            <a:srgbClr val="000000"/>
                          </a:solidFill>
                        </a:rPr>
                        <a:t>Schools throughout Texas such as UT Austin, Texas State University, and even Midwestern State University (with 5000 students) have sponsored Trading Floors.</a:t>
                      </a:r>
                    </a:p>
                    <a:p>
                      <a:endParaRPr lang="en-US" b="1" dirty="0">
                        <a:solidFill>
                          <a:srgbClr val="000000"/>
                        </a:solidFill>
                      </a:endParaRP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 </a:t>
                      </a:r>
                      <a:r>
                        <a:rPr lang="en-US" sz="1900" b="0" kern="1200" dirty="0">
                          <a:solidFill>
                            <a:srgbClr val="000000"/>
                          </a:solidFill>
                        </a:rPr>
                        <a:t>COBA Dean’s office working with donor/s.</a:t>
                      </a:r>
                    </a:p>
                    <a:p>
                      <a:endParaRPr lang="en-US" b="0"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Start Doing</a:t>
            </a:r>
          </a:p>
        </p:txBody>
      </p:sp>
    </p:spTree>
    <p:extLst>
      <p:ext uri="{BB962C8B-B14F-4D97-AF65-F5344CB8AC3E}">
        <p14:creationId xmlns:p14="http://schemas.microsoft.com/office/powerpoint/2010/main" val="4160002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College of </a:t>
            </a:r>
            <a:r>
              <a:rPr lang="en-US" b="1">
                <a:solidFill>
                  <a:srgbClr val="F0521E"/>
                </a:solidFill>
                <a:latin typeface="Helvetica" pitchFamily="2" charset="0"/>
                <a:ea typeface="Helvetica Neue" panose="02000503000000020004" pitchFamily="2" charset="0"/>
                <a:cs typeface="Helvetica Neue" panose="02000503000000020004" pitchFamily="2" charset="0"/>
              </a:rPr>
              <a:t>Business Administration</a:t>
            </a:r>
            <a:br>
              <a:rPr lang="en-US" b="1" dirty="0">
                <a:latin typeface="Helvetica Neue" panose="02000503000000020004" pitchFamily="2" charset="0"/>
                <a:ea typeface="Helvetica Neue" panose="02000503000000020004" pitchFamily="2" charset="0"/>
                <a:cs typeface="Helvetica Neue" panose="02000503000000020004" pitchFamily="2" charset="0"/>
              </a:rPr>
            </a:br>
            <a:endParaRPr lang="en-US" sz="3200" i="1" dirty="0">
              <a:solidFill>
                <a:srgbClr val="F0521E"/>
              </a:solidFill>
              <a:latin typeface="Helvetica Oblique" pitchFamily="2" charset="0"/>
              <a:ea typeface="Helvetica Neue" panose="02000503000000020004" pitchFamily="2" charset="0"/>
              <a:cs typeface="Helvetica Neue" panose="02000503000000020004" pitchFamily="2" charset="0"/>
            </a:endParaRP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477077" y="1256589"/>
            <a:ext cx="11350487" cy="4857883"/>
          </a:xfrm>
        </p:spPr>
        <p:txBody>
          <a:bodyPr vert="horz" lIns="91440" tIns="45720" rIns="91440" bIns="45720" rtlCol="0" anchor="t">
            <a:normAutofit/>
          </a:bodyPr>
          <a:lstStyle/>
          <a:p>
            <a:r>
              <a:rPr lang="en-US" sz="2400" b="1" dirty="0">
                <a:solidFill>
                  <a:schemeClr val="bg2">
                    <a:lumMod val="25000"/>
                  </a:schemeClr>
                </a:solidFill>
                <a:latin typeface="Helvetica"/>
                <a:ea typeface="Helvetica Neue" panose="02000503000000020004" pitchFamily="2" charset="0"/>
                <a:cs typeface="Helvetica Neue" panose="02000503000000020004" pitchFamily="2" charset="0"/>
              </a:rPr>
              <a:t>KEEP DOING</a:t>
            </a:r>
          </a:p>
          <a:p>
            <a:pPr lvl="1"/>
            <a:r>
              <a:rPr lang="en-US" dirty="0">
                <a:solidFill>
                  <a:schemeClr val="bg2">
                    <a:lumMod val="25000"/>
                  </a:schemeClr>
                </a:solidFill>
                <a:latin typeface="Helvetica"/>
              </a:rPr>
              <a:t>Keep #1: Investing in COBA Centers.</a:t>
            </a:r>
          </a:p>
          <a:p>
            <a:pPr lvl="1"/>
            <a:r>
              <a:rPr lang="en-US" dirty="0">
                <a:solidFill>
                  <a:schemeClr val="bg2">
                    <a:lumMod val="25000"/>
                  </a:schemeClr>
                </a:solidFill>
                <a:latin typeface="Helvetica"/>
              </a:rPr>
              <a:t>Keep #2: S</a:t>
            </a:r>
            <a:r>
              <a:rPr lang="en-US" sz="2400" b="0" kern="1200" dirty="0">
                <a:solidFill>
                  <a:schemeClr val="tx1"/>
                </a:solidFill>
              </a:rPr>
              <a:t>upporting professional development and career readiness programming through student-focused learning opportunities.</a:t>
            </a:r>
            <a:r>
              <a:rPr lang="en-US" sz="2400" b="0" kern="1200" dirty="0">
                <a:solidFill>
                  <a:srgbClr val="000000"/>
                </a:solidFill>
              </a:rPr>
              <a:t> </a:t>
            </a:r>
            <a:endParaRPr lang="en-US" dirty="0">
              <a:solidFill>
                <a:schemeClr val="bg2">
                  <a:lumMod val="25000"/>
                </a:schemeClr>
              </a:solidFill>
              <a:latin typeface="Helvetica"/>
            </a:endParaRPr>
          </a:p>
          <a:p>
            <a:pPr>
              <a:spcBef>
                <a:spcPts val="2400"/>
              </a:spcBef>
            </a:pPr>
            <a:r>
              <a:rPr lang="en-US" sz="2400" b="1" dirty="0">
                <a:solidFill>
                  <a:schemeClr val="bg2">
                    <a:lumMod val="25000"/>
                  </a:schemeClr>
                </a:solidFill>
                <a:latin typeface="Helvetica"/>
              </a:rPr>
              <a:t>STOP DOING</a:t>
            </a:r>
          </a:p>
          <a:p>
            <a:pPr lvl="1"/>
            <a:r>
              <a:rPr lang="en-US" dirty="0">
                <a:solidFill>
                  <a:schemeClr val="bg2">
                    <a:lumMod val="25000"/>
                  </a:schemeClr>
                </a:solidFill>
                <a:latin typeface="Helvetica"/>
              </a:rPr>
              <a:t>Stop #1: L</a:t>
            </a:r>
            <a:r>
              <a:rPr lang="en-US" sz="2400" b="0" kern="1200" dirty="0">
                <a:solidFill>
                  <a:schemeClr val="tx1"/>
                </a:solidFill>
              </a:rPr>
              <a:t>imiting the modality of instruction for the MBA program</a:t>
            </a:r>
            <a:r>
              <a:rPr lang="en-US" sz="2400" b="0" kern="1200" dirty="0">
                <a:solidFill>
                  <a:srgbClr val="000000"/>
                </a:solidFill>
              </a:rPr>
              <a:t> </a:t>
            </a:r>
            <a:endParaRPr lang="en-US" dirty="0">
              <a:solidFill>
                <a:schemeClr val="bg2">
                  <a:lumMod val="25000"/>
                </a:schemeClr>
              </a:solidFill>
              <a:latin typeface="Helvetica"/>
            </a:endParaRPr>
          </a:p>
          <a:p>
            <a:pPr lvl="1"/>
            <a:r>
              <a:rPr lang="en-US" dirty="0">
                <a:solidFill>
                  <a:schemeClr val="bg2">
                    <a:lumMod val="25000"/>
                  </a:schemeClr>
                </a:solidFill>
                <a:latin typeface="Helvetica"/>
              </a:rPr>
              <a:t>Stop #2: O</a:t>
            </a:r>
            <a:r>
              <a:rPr lang="en-US" sz="2400" b="0" kern="1200" dirty="0">
                <a:solidFill>
                  <a:schemeClr val="tx1"/>
                </a:solidFill>
              </a:rPr>
              <a:t>ffering only a 4-year BBA and a </a:t>
            </a:r>
            <a:r>
              <a:rPr lang="en-US" sz="2400" b="0" kern="1200">
                <a:solidFill>
                  <a:schemeClr val="tx1"/>
                </a:solidFill>
              </a:rPr>
              <a:t>36-credit MBA </a:t>
            </a:r>
            <a:endParaRPr lang="en-US" dirty="0">
              <a:solidFill>
                <a:schemeClr val="bg2">
                  <a:lumMod val="25000"/>
                </a:schemeClr>
              </a:solidFill>
              <a:latin typeface="Helvetica"/>
            </a:endParaRPr>
          </a:p>
          <a:p>
            <a:pPr lvl="1"/>
            <a:r>
              <a:rPr lang="en-US" dirty="0">
                <a:solidFill>
                  <a:schemeClr val="bg2">
                    <a:lumMod val="25000"/>
                  </a:schemeClr>
                </a:solidFill>
                <a:latin typeface="Helvetica"/>
              </a:rPr>
              <a:t>Stop #3: R</a:t>
            </a:r>
            <a:r>
              <a:rPr lang="en-US" sz="2400" b="0" kern="1200" dirty="0">
                <a:solidFill>
                  <a:schemeClr val="tx1"/>
                </a:solidFill>
              </a:rPr>
              <a:t>equiring additional and unnecessary paperwork for graduate admissions </a:t>
            </a:r>
            <a:endParaRPr lang="en-US" dirty="0">
              <a:solidFill>
                <a:schemeClr val="bg2">
                  <a:lumMod val="25000"/>
                </a:schemeClr>
              </a:solidFill>
              <a:latin typeface="Helvetica"/>
            </a:endParaRPr>
          </a:p>
          <a:p>
            <a:pPr>
              <a:spcBef>
                <a:spcPts val="2400"/>
              </a:spcBef>
            </a:pPr>
            <a:r>
              <a:rPr lang="en-US" sz="2400" b="1" dirty="0">
                <a:solidFill>
                  <a:schemeClr val="bg2">
                    <a:lumMod val="25000"/>
                  </a:schemeClr>
                </a:solidFill>
                <a:latin typeface="Helvetica"/>
              </a:rPr>
              <a:t>START DOING</a:t>
            </a:r>
          </a:p>
          <a:p>
            <a:pPr lvl="1"/>
            <a:r>
              <a:rPr lang="en-US" dirty="0">
                <a:solidFill>
                  <a:schemeClr val="bg2">
                    <a:lumMod val="25000"/>
                  </a:schemeClr>
                </a:solidFill>
                <a:latin typeface="Helvetica"/>
              </a:rPr>
              <a:t>Start #1: Trading Floor</a:t>
            </a:r>
          </a:p>
        </p:txBody>
      </p:sp>
    </p:spTree>
    <p:extLst>
      <p:ext uri="{BB962C8B-B14F-4D97-AF65-F5344CB8AC3E}">
        <p14:creationId xmlns:p14="http://schemas.microsoft.com/office/powerpoint/2010/main" val="1630860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D2966-CD51-9BF7-1493-1558CA88B938}"/>
              </a:ext>
            </a:extLst>
          </p:cNvPr>
          <p:cNvSpPr>
            <a:spLocks noGrp="1"/>
          </p:cNvSpPr>
          <p:nvPr>
            <p:ph type="ctrTitle"/>
          </p:nvPr>
        </p:nvSpPr>
        <p:spPr>
          <a:xfrm>
            <a:off x="1524000" y="808607"/>
            <a:ext cx="9144000" cy="2387600"/>
          </a:xfrm>
        </p:spPr>
        <p:txBody>
          <a:bodyPr/>
          <a:lstStyle/>
          <a:p>
            <a:r>
              <a:rPr lang="en-US" b="1" dirty="0">
                <a:solidFill>
                  <a:srgbClr val="F0521E"/>
                </a:solidFill>
                <a:latin typeface="Helvetica" pitchFamily="2" charset="0"/>
                <a:ea typeface="Helvetica Neue" panose="02000503000000020004" pitchFamily="2" charset="0"/>
                <a:cs typeface="Helvetica Neue" panose="02000503000000020004" pitchFamily="2" charset="0"/>
              </a:rPr>
              <a:t>Questions?</a:t>
            </a:r>
          </a:p>
        </p:txBody>
      </p:sp>
    </p:spTree>
    <p:extLst>
      <p:ext uri="{BB962C8B-B14F-4D97-AF65-F5344CB8AC3E}">
        <p14:creationId xmlns:p14="http://schemas.microsoft.com/office/powerpoint/2010/main" val="754546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dirty="0">
                <a:solidFill>
                  <a:srgbClr val="F0521E"/>
                </a:solidFill>
                <a:latin typeface="Helvetica" pitchFamily="2" charset="0"/>
                <a:ea typeface="Helvetica Neue" panose="02000503000000020004" pitchFamily="2" charset="0"/>
                <a:cs typeface="Helvetica Neue" panose="02000503000000020004" pitchFamily="2" charset="0"/>
              </a:rPr>
              <a:t>College of Business Administration</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7" y="1825625"/>
            <a:ext cx="4946374" cy="4351338"/>
          </a:xfrm>
        </p:spPr>
        <p:txBody>
          <a:bodyPr>
            <a:normAutofit/>
          </a:body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Academic / Division Departments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Accounting</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Business Administration &amp; Entrepreneurship</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Economics &amp; International Business</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Finance &amp; Banking</a:t>
            </a:r>
          </a:p>
          <a:p>
            <a:pPr lvl="2"/>
            <a:r>
              <a:rPr lang="en-US" sz="1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Smith Hutson Endowed Chair of Banking</a:t>
            </a:r>
          </a:p>
          <a:p>
            <a:pPr lvl="1"/>
            <a:r>
              <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Management, Marketing &amp; Information Systems</a:t>
            </a: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
        <p:nvSpPr>
          <p:cNvPr id="4" name="Content Placeholder 2">
            <a:extLst>
              <a:ext uri="{FF2B5EF4-FFF2-40B4-BE49-F238E27FC236}">
                <a16:creationId xmlns:a16="http://schemas.microsoft.com/office/drawing/2014/main" id="{F69C07BE-1BE4-F4C6-ECD2-A5666D98FD05}"/>
              </a:ext>
            </a:extLst>
          </p:cNvPr>
          <p:cNvSpPr txBox="1">
            <a:spLocks/>
          </p:cNvSpPr>
          <p:nvPr/>
        </p:nvSpPr>
        <p:spPr>
          <a:xfrm>
            <a:off x="6374293" y="1815686"/>
            <a:ext cx="4946374"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Centers</a:t>
            </a:r>
          </a:p>
          <a:p>
            <a:pPr lvl="1"/>
            <a:r>
              <a:rPr lang="en-US" sz="2000" dirty="0">
                <a:latin typeface="Helvetica" panose="020B0604020202020204" pitchFamily="34" charset="0"/>
                <a:cs typeface="Helvetica" panose="020B0604020202020204" pitchFamily="34" charset="0"/>
              </a:rPr>
              <a:t>Center for Innovation, Technology &amp; Entrepreneurship</a:t>
            </a:r>
          </a:p>
          <a:p>
            <a:pPr lvl="1"/>
            <a:r>
              <a:rPr lang="en-US" sz="2000" dirty="0">
                <a:latin typeface="Helvetica" panose="020B0604020202020204" pitchFamily="34" charset="0"/>
                <a:cs typeface="Helvetica" panose="020B0604020202020204" pitchFamily="34" charset="0"/>
              </a:rPr>
              <a:t>Gib Lewis Center for Business and Economic Development</a:t>
            </a:r>
          </a:p>
          <a:p>
            <a:pPr lvl="1"/>
            <a:r>
              <a:rPr lang="en-US" sz="2000" dirty="0">
                <a:latin typeface="Helvetica" panose="020B0604020202020204" pitchFamily="34" charset="0"/>
                <a:cs typeface="Helvetica" panose="020B0604020202020204" pitchFamily="34" charset="0"/>
              </a:rPr>
              <a:t>Small Business Development Center</a:t>
            </a:r>
          </a:p>
          <a:p>
            <a:pPr lvl="1"/>
            <a:r>
              <a:rPr lang="en-US" sz="2000" dirty="0">
                <a:latin typeface="Helvetica" panose="020B0604020202020204" pitchFamily="34" charset="0"/>
                <a:cs typeface="Helvetica" panose="020B0604020202020204" pitchFamily="34" charset="0"/>
              </a:rPr>
              <a:t>Center for Building Business Professionals</a:t>
            </a:r>
          </a:p>
          <a:p>
            <a:pPr lvl="1"/>
            <a:r>
              <a:rPr lang="en-US" sz="2000" dirty="0">
                <a:latin typeface="Helvetica" panose="020B0604020202020204" pitchFamily="34" charset="0"/>
                <a:cs typeface="Helvetica" panose="020B0604020202020204" pitchFamily="34" charset="0"/>
              </a:rPr>
              <a:t>PGA-certified Professional Golf Management (only one of its kind in Texas and one of 16 in the nation)</a:t>
            </a:r>
          </a:p>
          <a:p>
            <a:pPr lvl="1"/>
            <a:r>
              <a:rPr lang="en-US" sz="2000" dirty="0">
                <a:latin typeface="Helvetica" panose="020B0604020202020204" pitchFamily="34" charset="0"/>
                <a:cs typeface="Helvetica" panose="020B0604020202020204" pitchFamily="34" charset="0"/>
              </a:rPr>
              <a:t>VITA Center</a:t>
            </a:r>
          </a:p>
          <a:p>
            <a:pPr lvl="1"/>
            <a:endParaRPr lang="en-US" sz="20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1940131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normAutofit fontScale="32500" lnSpcReduction="20000"/>
          </a:bodyPr>
          <a:lstStyle/>
          <a:p>
            <a:r>
              <a:rPr lang="en-US" sz="3500" b="1"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1: Prioritize Student Success and Student Access</a:t>
            </a:r>
          </a:p>
          <a:p>
            <a:r>
              <a:rPr lang="en-US" sz="49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Last fall, COBA established the Center for Building Business Professionals to help with the career-preparedness of students via soft skills development/professional development/networking opportunities, connecting students with jobs and vice versa, and helping to improve internship and job placement rates and data gathering.</a:t>
            </a:r>
          </a:p>
          <a:p>
            <a:r>
              <a:rPr lang="en-US" sz="4900" kern="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Last September, Beta Alpha Psi hosted its annual Meet-the-Firms Career Fair at the LSC, continuing a tradition that began in 1997. This event remains a vital platform for students to connect with potential employers and gain insights into the job market. The event was attended by at least 208 students (who registered) and our students were actively recruited by 37 firms. </a:t>
            </a:r>
          </a:p>
          <a:p>
            <a:r>
              <a:rPr lang="en-US" sz="4900" kern="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Last October, the Smith-Hutson Endowed Chair of Banking had an outstanding Banking Day connecting students to the banking and regulations industry.  It was a full day including a career fair, a student luncheon with industry executives, and an advisory board meeting.    Banking Day was supported by 35 industry participants, sponsors, board members, students, and COBA faculty and staff. </a:t>
            </a:r>
          </a:p>
          <a:p>
            <a:r>
              <a:rPr lang="en-US" sz="49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Last November, the COBA Marketing Club sent 8 SHSU Marketing and Advertising students to participate in the American Advertising Federation (AAF) Houston’s Student Conference &amp; Competition. SHSU students took home 1st, 2nd, and 3rd place!</a:t>
            </a:r>
          </a:p>
          <a:p>
            <a:r>
              <a:rPr lang="en-US" sz="49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The Center for Innovation, Technology, and Entrepreneurship has recently established the Student Run Business (SRB) within the Center. The SRB will provide COBA students with practical, marketable business experience with running a business. Mentored by COBA faculty, students will learn how to run a business via branding/marketing the business, developing business-to-consumer and business-to-business operations, managing patents and trademarks, and identifying and exploiting potential markets for a company.</a:t>
            </a:r>
          </a:p>
        </p:txBody>
      </p:sp>
    </p:spTree>
    <p:extLst>
      <p:ext uri="{BB962C8B-B14F-4D97-AF65-F5344CB8AC3E}">
        <p14:creationId xmlns:p14="http://schemas.microsoft.com/office/powerpoint/2010/main" val="1249819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normAutofit fontScale="25000" lnSpcReduction="20000"/>
          </a:bodyPr>
          <a:lstStyle/>
          <a:p>
            <a:r>
              <a:rPr lang="en-US" sz="5600" b="1"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Priority 2: Embody a Culture of Excellence</a:t>
            </a:r>
          </a:p>
          <a:p>
            <a:r>
              <a:rPr lang="en-US" sz="5600" kern="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Last fall, Dr. Pam Zelbst received the 2023 Special Recognition Award as the Outstanding Faculty Partner from the Association of Supply Chain Managers, Houston Chapter.  The Houston Chapter is one of the ten largest chapters globally. </a:t>
            </a:r>
          </a:p>
          <a:p>
            <a:r>
              <a:rPr lang="en-US" sz="5600" kern="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Dr. Pam Zelbst won the SHSU Distinguished Professor recognition last year.</a:t>
            </a:r>
          </a:p>
          <a:p>
            <a:r>
              <a:rPr lang="en-US" sz="5600" kern="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At the NABA (National Association of Black Accountants) National Convention last fall, the NABA SHSU chapter was awarded the 'best student chapter' in the western region.</a:t>
            </a:r>
          </a:p>
          <a:p>
            <a:r>
              <a:rPr lang="en-US" sz="5600" kern="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Last year COBA student </a:t>
            </a:r>
            <a:r>
              <a:rPr lang="en-US" sz="5600" kern="0" dirty="0" err="1">
                <a:solidFill>
                  <a:schemeClr val="bg2">
                    <a:lumMod val="25000"/>
                  </a:schemeClr>
                </a:solidFill>
                <a:latin typeface="Helvetica" pitchFamily="2" charset="0"/>
                <a:ea typeface="Helvetica Neue" panose="02000503000000020004" pitchFamily="2" charset="0"/>
                <a:cs typeface="Helvetica Neue" panose="02000503000000020004" pitchFamily="2" charset="0"/>
              </a:rPr>
              <a:t>Kaeman</a:t>
            </a:r>
            <a:r>
              <a:rPr lang="en-US" sz="5600" kern="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 Perkins was selected to win the SWBC Foundation Award and was recognized as a Texas Business Hall of Fame Scholar.</a:t>
            </a:r>
          </a:p>
          <a:p>
            <a:r>
              <a:rPr lang="en-US" sz="5600" kern="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COBA student Whitney Stahl received the 2023 TSUS Regents’ Student Scholar Award.</a:t>
            </a:r>
          </a:p>
          <a:p>
            <a:r>
              <a:rPr lang="en-US" sz="5600" kern="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Tim Michael, Executive Director of the Financial Education Association, presented  Dr. Bob Stretcher from the Department of Finance and Banking with the Outstanding Leadership in Case Teaching and Research Award at the 2023 annual meeting of the Financial Education Association meeting in San Antonio, Texas. </a:t>
            </a:r>
          </a:p>
          <a:p>
            <a:r>
              <a:rPr lang="en-US" sz="5600" kern="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The PGA Golf Management program traveled to Philadelphia, Mississippi last November to play in the 21st annual PGA Student National Championship. All 16 PGA-accredited programs from around the US participated. Our students won the National Championship winning by 15 strokes.  Penn State University finished in second, followed by Mississippi State University and UNLV, who tied for third. Methodist University finished fifth. </a:t>
            </a:r>
          </a:p>
          <a:p>
            <a:r>
              <a:rPr lang="en-US" sz="5600" kern="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The winners of the 2023 Fall Qualifier Microsoft Office Specialist Texas State Championship were announced this spring. Tyler Cale Walden, currently a graduate student at SHSU who graduated with his degree in accounting last fall, earned a perfect score on his certification exam in the Microsoft Office Specialist Excel category and placed seventh in Texas. Based on the student’s performance, Microsoft designated Dr. Mary Funck from the Department of Finance and Banking as a Microsoft Office Specialist Outstanding Texas Educator.</a:t>
            </a:r>
          </a:p>
          <a:p>
            <a:endPar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960643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688370" y="1469204"/>
            <a:ext cx="10685308" cy="4921322"/>
          </a:xfrm>
        </p:spPr>
        <p:txBody>
          <a:bodyPr>
            <a:normAutofit fontScale="25000" lnSpcReduction="20000"/>
          </a:bodyPr>
          <a:lstStyle/>
          <a:p>
            <a:r>
              <a:rPr lang="en-US" sz="6200" b="1" dirty="0">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rPr>
              <a:t>Priority 3: Elevate the Reputation and Visibility of SHSU</a:t>
            </a:r>
          </a:p>
          <a:p>
            <a:r>
              <a:rPr lang="en-US" sz="6200" dirty="0">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rPr>
              <a:t>Last August, Gibson D. Lewis Center for Business and Economic Development student Makenzie Hesse traveled to Austin with center director Dr. Christian Raschke and representatives from SHSU ORSP to participate in the Texas Undergraduate Research Day at the capitol. Makenzie presented her Honors Thesis "The Economic Impact of a Large Colony of Brazilian Free-Tailed Bats in Walker County Texas". The event was attended by over 50 students, their advisors, and official representatives from public schools across Texas.</a:t>
            </a:r>
          </a:p>
          <a:p>
            <a:r>
              <a:rPr lang="en-US" sz="6200" kern="100" dirty="0">
                <a:effectLst/>
                <a:latin typeface="Helvetica" panose="020B0604020202020204" pitchFamily="34" charset="0"/>
                <a:ea typeface="Calibri" panose="020F0502020204030204" pitchFamily="34" charset="0"/>
                <a:cs typeface="Helvetica" panose="020B0604020202020204" pitchFamily="34" charset="0"/>
              </a:rPr>
              <a:t>Dr. Gina Brynildsen took 8 students (including 5 COBA students) to participate in the third annual HSI Battle of the Brains student competition in Austin, TX. The HSI Battle of the Brains brings together Hispanic and Latinx students from eligible HSI institutions nationwide to compete for more than $100,000 in scholarships. This year is the first time SHSU has been invited to participate. While our students did not win, they got to hear from and meet with leaders from KPMG, Dell, Thrivent, eBay, Home Depot, and Visa. They also toured Dell headquarters, spent  24 hours in an overnight competition in the Home Depot Technology Center, and participated in a service event with Thrivent. SHSU has been invited back to the conference again this year.</a:t>
            </a:r>
          </a:p>
          <a:p>
            <a:r>
              <a:rPr lang="en-US" sz="6600" dirty="0">
                <a:solidFill>
                  <a:schemeClr val="bg2">
                    <a:lumMod val="25000"/>
                  </a:schemeClr>
                </a:solidFill>
                <a:latin typeface="Helvetica" pitchFamily="2" charset="0"/>
                <a:ea typeface="Helvetica Neue" panose="02000503000000020004" pitchFamily="2" charset="0"/>
                <a:cs typeface="Helvetica Neue" panose="02000503000000020004" pitchFamily="2" charset="0"/>
              </a:rPr>
              <a:t>This spring, the Huntsville High School Innovation Team Project designed by Pam Zelbst, Bob Milner, and Chuck Mize has been providing high school students with expanded opportunities for their future.  The program, which is a collaboration between SHSU CITE, PMI Houston, and NASA, creates a strong pathway to post-secondary education at Sam Houston State University. Students are learning about the discipline of project management as they engage in product development (using tech products developed by NASA), resulting in their achievement of the PMI-Project Management Ready Certification. The program will create a strong pathway between Huntsville High School and SHSU, and also contribute toward an increase in college-ready students from HISD.  The achievement of the PMI-Project Management Ready Certification is a reportable indicator for college readiness under Texas Education Agency guidelines. </a:t>
            </a:r>
          </a:p>
          <a:p>
            <a:endParaRPr lang="en-US" sz="6200" kern="100" dirty="0">
              <a:effectLst/>
              <a:latin typeface="Helvetica" panose="020B0604020202020204" pitchFamily="34" charset="0"/>
              <a:ea typeface="Calibri" panose="020F0502020204030204" pitchFamily="34" charset="0"/>
              <a:cs typeface="Helvetica" panose="020B0604020202020204" pitchFamily="34" charset="0"/>
            </a:endParaRPr>
          </a:p>
          <a:p>
            <a:endPar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endPar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a:p>
            <a:endPar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2849924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p:txBody>
          <a:body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2024 Accomplishments</a:t>
            </a: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848136" y="1825625"/>
            <a:ext cx="10525541" cy="4301642"/>
          </a:xfrm>
        </p:spPr>
        <p:txBody>
          <a:bodyPr>
            <a:normAutofit fontScale="55000" lnSpcReduction="20000"/>
          </a:bodyPr>
          <a:lstStyle/>
          <a:p>
            <a:r>
              <a:rPr lang="en-US" b="1" dirty="0">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rPr>
              <a:t>Priority 4: Expand and Elevate our Service to the State and Beyond</a:t>
            </a:r>
          </a:p>
          <a:p>
            <a:r>
              <a:rPr lang="en-US" dirty="0">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rPr>
              <a:t>COBA faculty </a:t>
            </a:r>
            <a:r>
              <a:rPr lang="en-US" dirty="0" err="1">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rPr>
              <a:t>ACE’d</a:t>
            </a:r>
            <a:r>
              <a:rPr lang="en-US" dirty="0">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rPr>
              <a:t> 33 course sections last year, with 958 students participating in ACE projects dedicating 33,530 hours of service that impacted the community. The dollar value of the economic impact of this work is estimated at $1,066,254.</a:t>
            </a:r>
          </a:p>
          <a:p>
            <a:r>
              <a:rPr lang="en-US" dirty="0">
                <a:solidFill>
                  <a:schemeClr val="bg2">
                    <a:lumMod val="25000"/>
                  </a:schemeClr>
                </a:solidFill>
                <a:latin typeface="Helvetica" panose="020B0604020202020204" pitchFamily="34" charset="0"/>
                <a:ea typeface="Helvetica Neue" panose="02000503000000020004" pitchFamily="2" charset="0"/>
                <a:cs typeface="Helvetica" panose="020B0604020202020204" pitchFamily="34" charset="0"/>
              </a:rPr>
              <a:t>SHSU and the Small Business Development Center (SBDC) along with the Texas Department of Criminal Justice, Walker County, the City of Huntsville, Huntsville ISD, and Region 6 Education Service Center coordinated an Annual HUB/Vendor Show last fall. With more than 60 exhibitors and more than 100 attendees, this event gave purchasers a chance to see new products being showcased by HUB vendors and meet new certified HUB vendors. The SBDC offered training courses to the vendors prior to the purchasers arriving, and participated as an exhibitor, sharing the resources and services available through the SBDC.</a:t>
            </a:r>
          </a:p>
          <a:p>
            <a:r>
              <a:rPr lang="en-US" kern="100" dirty="0">
                <a:effectLst/>
                <a:latin typeface="Helvetica" panose="020B0604020202020204" pitchFamily="34" charset="0"/>
                <a:ea typeface="Calibri" panose="020F0502020204030204" pitchFamily="34" charset="0"/>
                <a:cs typeface="Helvetica" panose="020B0604020202020204" pitchFamily="34" charset="0"/>
              </a:rPr>
              <a:t>Last year, the SHSU SBDC hosted 10 Internal Training Sessions for small businesses. In addition, the center counseled 601 clients, assisted with 54 business starts, helped to create 130 new jobs, supported 1,448 jobs, and helped with raising $6,550,405 worth of capital for small businesses in the Walker and Montgomery counties.</a:t>
            </a:r>
          </a:p>
          <a:p>
            <a:r>
              <a:rPr lang="en-US" kern="100" dirty="0">
                <a:effectLst/>
                <a:latin typeface="Helvetica" panose="020B0604020202020204" pitchFamily="34" charset="0"/>
                <a:ea typeface="Calibri" panose="020F0502020204030204" pitchFamily="34" charset="0"/>
                <a:cs typeface="Helvetica" panose="020B0604020202020204" pitchFamily="34" charset="0"/>
              </a:rPr>
              <a:t>The SHSU Small Business Development Center (SBDC) and Woodforest National Bank hosted the Woodforest Foundry Cohort in Conroe TX last October in collaboration with the SHSU Center for Innovation, Technology &amp; Entrepreneurship, Conroe Economic Development Council and the University of St. Thomas McNair Centers for Entrepreneurism and Free Enterprise.  The objectives of the Woodforest Foundry are to help entrepreneurs turn their passion into action, test their idea and their ability to run a business while minimizing capital loss, create workforce development tools, and ideally, foster entrepreneurship in local ecosystems to help revitalize underserved communities and accelerate existing businesses.</a:t>
            </a:r>
          </a:p>
          <a:p>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2400" dirty="0">
              <a:solidFill>
                <a:schemeClr val="bg2">
                  <a:lumMod val="25000"/>
                </a:schemeClr>
              </a:solidFill>
              <a:latin typeface="Helvetica" pitchFamily="2" charset="0"/>
              <a:ea typeface="Helvetica Neue" panose="02000503000000020004" pitchFamily="2" charset="0"/>
              <a:cs typeface="Helvetica Neue" panose="02000503000000020004" pitchFamily="2" charset="0"/>
            </a:endParaRPr>
          </a:p>
        </p:txBody>
      </p:sp>
    </p:spTree>
    <p:extLst>
      <p:ext uri="{BB962C8B-B14F-4D97-AF65-F5344CB8AC3E}">
        <p14:creationId xmlns:p14="http://schemas.microsoft.com/office/powerpoint/2010/main" val="990550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5688900"/>
              </p:ext>
            </p:extLst>
          </p:nvPr>
        </p:nvGraphicFramePr>
        <p:xfrm>
          <a:off x="979344" y="1575368"/>
          <a:ext cx="10374456" cy="5394960"/>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19213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College of Business Administration plans to keep</a:t>
                      </a:r>
                      <a:r>
                        <a:rPr lang="en-US" sz="1900" b="0" kern="1200" dirty="0">
                          <a:solidFill>
                            <a:schemeClr val="tx1"/>
                          </a:solidFill>
                        </a:rPr>
                        <a:t> investing in all its Centers</a:t>
                      </a:r>
                      <a:r>
                        <a:rPr lang="en-US" sz="1900" b="0" kern="1200" dirty="0">
                          <a:solidFill>
                            <a:srgbClr val="000000"/>
                          </a:solidFill>
                        </a:rPr>
                        <a:t> because the Centers are highly engaged with the business community, they offer more opportunities for our students to engage with the community, and they are uniquely capable of fine-tuning their work to reflect industry needs. This action aligns with Strategic Priority 3:  Elevate the reputation and visibility of SHSU/Goal 3.1 - Increase internal and external strategic partnerships within three years</a:t>
                      </a:r>
                      <a:r>
                        <a:rPr lang="en-US" sz="1900" b="0" kern="1200" dirty="0">
                          <a:solidFill>
                            <a:schemeClr val="accent1">
                              <a:lumMod val="75000"/>
                            </a:schemeClr>
                          </a:solidFill>
                        </a:rPr>
                        <a:t> </a:t>
                      </a:r>
                      <a:r>
                        <a:rPr lang="en-US" sz="1900" b="0" kern="1200" dirty="0">
                          <a:solidFill>
                            <a:srgbClr val="000000"/>
                          </a:solidFill>
                        </a:rPr>
                        <a:t>and will provide a level of visibility for COBA that is likely to attract more students to the university and the college and impact in achieving Pillar 1 - Enrollment.</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314609">
                <a:tc>
                  <a:txBody>
                    <a:bodyPr/>
                    <a:lstStyle/>
                    <a:p>
                      <a:pPr marL="0" algn="l" defTabSz="914400" rtl="0" eaLnBrk="1" latinLnBrk="0" hangingPunct="1"/>
                      <a:r>
                        <a:rPr lang="en-US" sz="1900" b="1" kern="1200" dirty="0">
                          <a:solidFill>
                            <a:srgbClr val="000000"/>
                          </a:solidFill>
                        </a:rPr>
                        <a:t>Supporting Data: </a:t>
                      </a:r>
                      <a:r>
                        <a:rPr lang="en-US" sz="1900" b="0" kern="1200" dirty="0">
                          <a:solidFill>
                            <a:srgbClr val="000000"/>
                          </a:solidFill>
                        </a:rPr>
                        <a:t>We believe some of the accomplishments shared in the previous slides provide supporting data in terms of the important role played by COBA Centers.</a:t>
                      </a:r>
                    </a:p>
                    <a:p>
                      <a:endParaRPr lang="en-US" b="1" dirty="0">
                        <a:solidFill>
                          <a:srgbClr val="000000"/>
                        </a:solidFill>
                      </a:endParaRP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011237">
                <a:tc>
                  <a:txBody>
                    <a:bodyPr/>
                    <a:lstStyle/>
                    <a:p>
                      <a:r>
                        <a:rPr lang="en-US" sz="1900" b="1" kern="1200" dirty="0">
                          <a:solidFill>
                            <a:srgbClr val="000000"/>
                          </a:solidFill>
                        </a:rPr>
                        <a:t>Resources / Collaborations Required: </a:t>
                      </a:r>
                      <a:r>
                        <a:rPr lang="en-US" sz="1900" b="0" kern="1200" dirty="0">
                          <a:solidFill>
                            <a:srgbClr val="000000"/>
                          </a:solidFill>
                        </a:rPr>
                        <a:t>Collaboration between Center Directors (including faculty and students) and community partners.</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352057"/>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21640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54BCC-07D6-5034-595E-EA0B2551C089}"/>
            </a:ext>
          </a:extLst>
        </p:cNvPr>
        <p:cNvGrpSpPr/>
        <p:nvPr/>
      </p:nvGrpSpPr>
      <p:grpSpPr>
        <a:xfrm>
          <a:off x="0" y="0"/>
          <a:ext cx="0" cy="0"/>
          <a:chOff x="0" y="0"/>
          <a:chExt cx="0" cy="0"/>
        </a:xfrm>
      </p:grpSpPr>
      <p:graphicFrame>
        <p:nvGraphicFramePr>
          <p:cNvPr id="7" name="Table 3">
            <a:extLst>
              <a:ext uri="{FF2B5EF4-FFF2-40B4-BE49-F238E27FC236}">
                <a16:creationId xmlns:a16="http://schemas.microsoft.com/office/drawing/2014/main" id="{36544537-0874-9962-A4E6-AB420D7A3929}"/>
              </a:ext>
            </a:extLst>
          </p:cNvPr>
          <p:cNvGraphicFramePr>
            <a:graphicFrameLocks noGrp="1"/>
          </p:cNvGraphicFramePr>
          <p:nvPr>
            <p:ph idx="4294967295"/>
            <p:extLst>
              <p:ext uri="{D42A27DB-BD31-4B8C-83A1-F6EECF244321}">
                <p14:modId xmlns:p14="http://schemas.microsoft.com/office/powerpoint/2010/main" val="4218694943"/>
              </p:ext>
            </p:extLst>
          </p:nvPr>
        </p:nvGraphicFramePr>
        <p:xfrm>
          <a:off x="990600" y="949910"/>
          <a:ext cx="10374456" cy="5808808"/>
        </p:xfrm>
        <a:graphic>
          <a:graphicData uri="http://schemas.openxmlformats.org/drawingml/2006/table">
            <a:tbl>
              <a:tblPr firstRow="1" bandRow="1">
                <a:tableStyleId>{8A107856-5554-42FB-B03E-39F5DBC370BA}</a:tableStyleId>
              </a:tblPr>
              <a:tblGrid>
                <a:gridCol w="10374456">
                  <a:extLst>
                    <a:ext uri="{9D8B030D-6E8A-4147-A177-3AD203B41FA5}">
                      <a16:colId xmlns:a16="http://schemas.microsoft.com/office/drawing/2014/main" val="2981795826"/>
                    </a:ext>
                  </a:extLst>
                </a:gridCol>
              </a:tblGrid>
              <a:tr h="30367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900" b="1" kern="1200" dirty="0">
                          <a:solidFill>
                            <a:srgbClr val="000000"/>
                          </a:solidFill>
                        </a:rPr>
                        <a:t>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900" b="0" kern="1200" dirty="0">
                          <a:solidFill>
                            <a:srgbClr val="000000"/>
                          </a:solidFill>
                        </a:rPr>
                        <a:t>The College of Business Administration plans to keep</a:t>
                      </a:r>
                      <a:r>
                        <a:rPr lang="en-US" sz="1900" b="0" kern="1200" dirty="0">
                          <a:solidFill>
                            <a:schemeClr val="tx1"/>
                          </a:solidFill>
                        </a:rPr>
                        <a:t> supporting professional development and career readiness programming through student-focused learning opportunities</a:t>
                      </a:r>
                      <a:r>
                        <a:rPr lang="en-US" sz="1900" b="0" kern="1200" dirty="0">
                          <a:solidFill>
                            <a:srgbClr val="000000"/>
                          </a:solidFill>
                        </a:rPr>
                        <a:t> because we need to keep emphasizing the importance of such training to improve our placement rates, make students more competitive, and help them succeed. This action aligns with Strategic Priority 4:  Expand and elevate our service to the State and beyond/ Goal 4.1 - Promote career readiness and attainment through experiences that facilitate personal and professional development and connections that will empower our students to get better jobs. This would lead to a virtuous cycle of success and sustainable growth for the university and align with Pillar 4 - Agility.</a:t>
                      </a:r>
                    </a:p>
                    <a:p>
                      <a:endParaRPr lang="en-US" dirty="0">
                        <a:solidFill>
                          <a:srgbClr val="000000"/>
                        </a:solidFill>
                        <a:latin typeface="Aptos" panose="020B0004020202020204" pitchFamily="34" charset="0"/>
                      </a:endParaRPr>
                    </a:p>
                  </a:txBody>
                  <a:tcPr/>
                </a:tc>
                <a:extLst>
                  <a:ext uri="{0D108BD9-81ED-4DB2-BD59-A6C34878D82A}">
                    <a16:rowId xmlns:a16="http://schemas.microsoft.com/office/drawing/2014/main" val="2868645737"/>
                  </a:ext>
                </a:extLst>
              </a:tr>
              <a:tr h="1526175">
                <a:tc>
                  <a:txBody>
                    <a:bodyPr/>
                    <a:lstStyle/>
                    <a:p>
                      <a:pPr marL="0" algn="l" defTabSz="914400" rtl="0" eaLnBrk="1" latinLnBrk="0" hangingPunct="1"/>
                      <a:r>
                        <a:rPr lang="en-US" sz="1900" b="1" kern="1200" dirty="0">
                          <a:solidFill>
                            <a:srgbClr val="000000"/>
                          </a:solidFill>
                        </a:rPr>
                        <a:t>Supporting Data: </a:t>
                      </a:r>
                      <a:r>
                        <a:rPr lang="en-US" sz="1900" b="0" kern="1200" dirty="0">
                          <a:solidFill>
                            <a:srgbClr val="000000"/>
                          </a:solidFill>
                        </a:rPr>
                        <a:t>Next slide provides data from another university that has implemented software to measure the impact on retention via student engagement in professional development exercises.</a:t>
                      </a:r>
                    </a:p>
                    <a:p>
                      <a:endParaRPr lang="en-US" b="1" dirty="0">
                        <a:solidFill>
                          <a:srgbClr val="000000"/>
                        </a:solidFill>
                      </a:endParaRP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433750713"/>
                  </a:ext>
                </a:extLst>
              </a:tr>
              <a:tr h="1245857">
                <a:tc>
                  <a:txBody>
                    <a:bodyPr/>
                    <a:lstStyle/>
                    <a:p>
                      <a:r>
                        <a:rPr lang="en-US" sz="1900" b="1" kern="1200" dirty="0">
                          <a:solidFill>
                            <a:srgbClr val="000000"/>
                          </a:solidFill>
                        </a:rPr>
                        <a:t>Resources / Collaborations Required: </a:t>
                      </a:r>
                      <a:r>
                        <a:rPr lang="en-US" sz="1900" b="0" kern="1200" dirty="0">
                          <a:solidFill>
                            <a:srgbClr val="000000"/>
                          </a:solidFill>
                        </a:rPr>
                        <a:t>COBA’s Center for Building Business Professionals working with Suitable software.</a:t>
                      </a:r>
                    </a:p>
                    <a:p>
                      <a:endParaRPr lang="en-US" b="1" dirty="0">
                        <a:solidFill>
                          <a:srgbClr val="000000"/>
                        </a:solidFill>
                      </a:endParaRPr>
                    </a:p>
                    <a:p>
                      <a:endParaRPr lang="en-US" b="1" dirty="0">
                        <a:solidFill>
                          <a:srgbClr val="000000"/>
                        </a:solidFill>
                        <a:latin typeface="Aptos" panose="020B0004020202020204" pitchFamily="34" charset="0"/>
                      </a:endParaRPr>
                    </a:p>
                  </a:txBody>
                  <a:tcPr/>
                </a:tc>
                <a:extLst>
                  <a:ext uri="{0D108BD9-81ED-4DB2-BD59-A6C34878D82A}">
                    <a16:rowId xmlns:a16="http://schemas.microsoft.com/office/drawing/2014/main" val="3152870144"/>
                  </a:ext>
                </a:extLst>
              </a:tr>
            </a:tbl>
          </a:graphicData>
        </a:graphic>
      </p:graphicFrame>
      <p:sp>
        <p:nvSpPr>
          <p:cNvPr id="2" name="Title 1">
            <a:extLst>
              <a:ext uri="{FF2B5EF4-FFF2-40B4-BE49-F238E27FC236}">
                <a16:creationId xmlns:a16="http://schemas.microsoft.com/office/drawing/2014/main" id="{562BFA7D-BFDE-FF46-A038-0DCFC2D8D2A5}"/>
              </a:ext>
            </a:extLst>
          </p:cNvPr>
          <p:cNvSpPr txBox="1">
            <a:spLocks/>
          </p:cNvSpPr>
          <p:nvPr/>
        </p:nvSpPr>
        <p:spPr>
          <a:xfrm>
            <a:off x="990600" y="-122659"/>
            <a:ext cx="10515600" cy="118798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dirty="0">
                <a:solidFill>
                  <a:srgbClr val="F0521E"/>
                </a:solidFill>
                <a:latin typeface="Helvetica" pitchFamily="2" charset="0"/>
                <a:ea typeface="Helvetica Neue" panose="02000503000000020004" pitchFamily="2" charset="0"/>
                <a:cs typeface="Helvetica Neue" panose="02000503000000020004" pitchFamily="2" charset="0"/>
              </a:rPr>
              <a:t>FY 2025 Keep Doing</a:t>
            </a:r>
          </a:p>
        </p:txBody>
      </p:sp>
    </p:spTree>
    <p:extLst>
      <p:ext uri="{BB962C8B-B14F-4D97-AF65-F5344CB8AC3E}">
        <p14:creationId xmlns:p14="http://schemas.microsoft.com/office/powerpoint/2010/main" val="24518873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06B1F-72A7-FC8E-020D-D8C77C507DD2}"/>
              </a:ext>
            </a:extLst>
          </p:cNvPr>
          <p:cNvSpPr>
            <a:spLocks noGrp="1"/>
          </p:cNvSpPr>
          <p:nvPr>
            <p:ph type="title"/>
          </p:nvPr>
        </p:nvSpPr>
        <p:spPr>
          <a:xfrm>
            <a:off x="838200" y="196162"/>
            <a:ext cx="10515600" cy="1325563"/>
          </a:xfrm>
        </p:spPr>
        <p:txBody>
          <a:bodyPr/>
          <a:lstStyle/>
          <a:p>
            <a:pPr algn="ctr"/>
            <a:r>
              <a:rPr lang="en-US" b="1" dirty="0">
                <a:solidFill>
                  <a:srgbClr val="F0521E"/>
                </a:solidFill>
                <a:latin typeface="Helvetica"/>
                <a:ea typeface="Helvetica Neue" panose="02000503000000020004" pitchFamily="2" charset="0"/>
                <a:cs typeface="Helvetica Neue" panose="02000503000000020004" pitchFamily="2" charset="0"/>
              </a:rPr>
              <a:t>Supportive Data</a:t>
            </a:r>
            <a:br>
              <a:rPr lang="en-US" b="1" dirty="0">
                <a:latin typeface="Helvetica Neue" panose="02000503000000020004" pitchFamily="2" charset="0"/>
                <a:ea typeface="Helvetica Neue" panose="02000503000000020004" pitchFamily="2" charset="0"/>
                <a:cs typeface="Helvetica Neue" panose="02000503000000020004" pitchFamily="2" charset="0"/>
              </a:rPr>
            </a:br>
            <a:endParaRPr lang="en-US" sz="3200" i="1" dirty="0">
              <a:solidFill>
                <a:srgbClr val="F0521E"/>
              </a:solidFill>
              <a:latin typeface="Helvetica Oblique" pitchFamily="2" charset="0"/>
              <a:ea typeface="Helvetica Neue" panose="02000503000000020004" pitchFamily="2" charset="0"/>
              <a:cs typeface="Helvetica Neue" panose="02000503000000020004" pitchFamily="2" charset="0"/>
            </a:endParaRPr>
          </a:p>
        </p:txBody>
      </p:sp>
      <p:sp>
        <p:nvSpPr>
          <p:cNvPr id="3" name="Content Placeholder 2">
            <a:extLst>
              <a:ext uri="{FF2B5EF4-FFF2-40B4-BE49-F238E27FC236}">
                <a16:creationId xmlns:a16="http://schemas.microsoft.com/office/drawing/2014/main" id="{433606AF-ABBC-BCE0-1627-02EF7093D913}"/>
              </a:ext>
            </a:extLst>
          </p:cNvPr>
          <p:cNvSpPr>
            <a:spLocks noGrp="1"/>
          </p:cNvSpPr>
          <p:nvPr>
            <p:ph idx="4294967295"/>
          </p:nvPr>
        </p:nvSpPr>
        <p:spPr>
          <a:xfrm>
            <a:off x="477077" y="1746113"/>
            <a:ext cx="11350487" cy="4301642"/>
          </a:xfrm>
        </p:spPr>
        <p:txBody>
          <a:bodyPr vert="horz" lIns="91440" tIns="45720" rIns="91440" bIns="45720" rtlCol="0" anchor="t">
            <a:normAutofit/>
          </a:bodyPr>
          <a:lstStyle/>
          <a:p>
            <a:r>
              <a:rPr lang="en-US" sz="2400" b="1" dirty="0">
                <a:solidFill>
                  <a:schemeClr val="bg2">
                    <a:lumMod val="25000"/>
                  </a:schemeClr>
                </a:solidFill>
                <a:latin typeface="Helvetica"/>
                <a:ea typeface="Helvetica Neue" panose="02000503000000020004" pitchFamily="2" charset="0"/>
                <a:cs typeface="Helvetica Neue" panose="02000503000000020004" pitchFamily="2" charset="0"/>
              </a:rPr>
              <a:t>Supporting data from Montclair State University:</a:t>
            </a:r>
          </a:p>
          <a:p>
            <a:pPr marL="0" indent="0" algn="ctr">
              <a:buNone/>
            </a:pPr>
            <a:endParaRPr lang="en-US" sz="2000" dirty="0">
              <a:solidFill>
                <a:schemeClr val="bg2">
                  <a:lumMod val="25000"/>
                </a:schemeClr>
              </a:solidFill>
              <a:latin typeface="Helvetica" panose="020B0604020202020204" pitchFamily="34" charset="0"/>
              <a:ea typeface="Calibri"/>
              <a:cs typeface="Helvetica" panose="020B0604020202020204" pitchFamily="34" charset="0"/>
            </a:endParaRPr>
          </a:p>
          <a:p>
            <a:pPr marL="457200" lvl="1" indent="0">
              <a:buNone/>
            </a:pPr>
            <a:endParaRPr lang="en-US" sz="2000" dirty="0">
              <a:solidFill>
                <a:schemeClr val="bg2">
                  <a:lumMod val="25000"/>
                </a:schemeClr>
              </a:solidFill>
              <a:latin typeface="Helvetica"/>
              <a:ea typeface="Helvetica Neue" panose="02000503000000020004" pitchFamily="2" charset="0"/>
              <a:cs typeface="Helvetica Neue" panose="02000503000000020004" pitchFamily="2" charset="0"/>
            </a:endParaRPr>
          </a:p>
        </p:txBody>
      </p:sp>
      <p:graphicFrame>
        <p:nvGraphicFramePr>
          <p:cNvPr id="4" name="Object 3">
            <a:extLst>
              <a:ext uri="{FF2B5EF4-FFF2-40B4-BE49-F238E27FC236}">
                <a16:creationId xmlns:a16="http://schemas.microsoft.com/office/drawing/2014/main" id="{3D4B7F77-5F9D-407E-A41D-74C792486CD7}"/>
              </a:ext>
            </a:extLst>
          </p:cNvPr>
          <p:cNvGraphicFramePr>
            <a:graphicFrameLocks noChangeAspect="1"/>
          </p:cNvGraphicFramePr>
          <p:nvPr>
            <p:extLst>
              <p:ext uri="{D42A27DB-BD31-4B8C-83A1-F6EECF244321}">
                <p14:modId xmlns:p14="http://schemas.microsoft.com/office/powerpoint/2010/main" val="3546204973"/>
              </p:ext>
            </p:extLst>
          </p:nvPr>
        </p:nvGraphicFramePr>
        <p:xfrm>
          <a:off x="2996245" y="2662319"/>
          <a:ext cx="7089245" cy="3285720"/>
        </p:xfrm>
        <a:graphic>
          <a:graphicData uri="http://schemas.openxmlformats.org/presentationml/2006/ole">
            <mc:AlternateContent xmlns:mc="http://schemas.openxmlformats.org/markup-compatibility/2006">
              <mc:Choice xmlns:v="urn:schemas-microsoft-com:vml" Requires="v">
                <p:oleObj name="Worksheet" r:id="rId2" imgW="4781710" imgH="2216238" progId="Excel.Sheet.12">
                  <p:embed/>
                </p:oleObj>
              </mc:Choice>
              <mc:Fallback>
                <p:oleObj name="Worksheet" r:id="rId2" imgW="4781710" imgH="2216238" progId="Excel.Sheet.12">
                  <p:embed/>
                  <p:pic>
                    <p:nvPicPr>
                      <p:cNvPr id="5" name="Object 4">
                        <a:extLst>
                          <a:ext uri="{FF2B5EF4-FFF2-40B4-BE49-F238E27FC236}">
                            <a16:creationId xmlns:a16="http://schemas.microsoft.com/office/drawing/2014/main" id="{CE1C8B95-255C-0446-E12C-B2BEF1844D93}"/>
                          </a:ext>
                        </a:extLst>
                      </p:cNvPr>
                      <p:cNvPicPr/>
                      <p:nvPr/>
                    </p:nvPicPr>
                    <p:blipFill>
                      <a:blip r:embed="rId3"/>
                      <a:stretch>
                        <a:fillRect/>
                      </a:stretch>
                    </p:blipFill>
                    <p:spPr>
                      <a:xfrm>
                        <a:off x="2996245" y="2662319"/>
                        <a:ext cx="7089245" cy="3285720"/>
                      </a:xfrm>
                      <a:prstGeom prst="rect">
                        <a:avLst/>
                      </a:prstGeom>
                      <a:ln w="19050">
                        <a:solidFill>
                          <a:schemeClr val="tx1"/>
                        </a:solidFill>
                      </a:ln>
                    </p:spPr>
                  </p:pic>
                </p:oleObj>
              </mc:Fallback>
            </mc:AlternateContent>
          </a:graphicData>
        </a:graphic>
      </p:graphicFrame>
    </p:spTree>
    <p:extLst>
      <p:ext uri="{BB962C8B-B14F-4D97-AF65-F5344CB8AC3E}">
        <p14:creationId xmlns:p14="http://schemas.microsoft.com/office/powerpoint/2010/main" val="774387026"/>
      </p:ext>
    </p:extLst>
  </p:cSld>
  <p:clrMapOvr>
    <a:masterClrMapping/>
  </p:clrMapOvr>
</p:sld>
</file>

<file path=ppt/theme/theme1.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2078</TotalTime>
  <Words>2569</Words>
  <Application>Microsoft Office PowerPoint</Application>
  <PresentationFormat>Widescreen</PresentationFormat>
  <Paragraphs>92</Paragraphs>
  <Slides>15</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5" baseType="lpstr">
      <vt:lpstr>Acumin Pro Black</vt:lpstr>
      <vt:lpstr>Aptos</vt:lpstr>
      <vt:lpstr>Arial</vt:lpstr>
      <vt:lpstr>Calibri</vt:lpstr>
      <vt:lpstr>Calibri Light</vt:lpstr>
      <vt:lpstr>Helvetica</vt:lpstr>
      <vt:lpstr>Helvetica Neue</vt:lpstr>
      <vt:lpstr>Helvetica Oblique</vt:lpstr>
      <vt:lpstr>Office Theme 2013 - 2022</vt:lpstr>
      <vt:lpstr>Worksheet</vt:lpstr>
      <vt:lpstr>College of Business Administration</vt:lpstr>
      <vt:lpstr>College of Business Administration</vt:lpstr>
      <vt:lpstr>FY 2024 Accomplishments</vt:lpstr>
      <vt:lpstr>FY 2024 Accomplishments</vt:lpstr>
      <vt:lpstr>FY 2024 Accomplishments</vt:lpstr>
      <vt:lpstr>FY 2024 Accomplishments</vt:lpstr>
      <vt:lpstr>PowerPoint Presentation</vt:lpstr>
      <vt:lpstr>PowerPoint Presentation</vt:lpstr>
      <vt:lpstr>Supportive Data </vt:lpstr>
      <vt:lpstr>PowerPoint Presentation</vt:lpstr>
      <vt:lpstr>PowerPoint Presentation</vt:lpstr>
      <vt:lpstr>PowerPoint Presentation</vt:lpstr>
      <vt:lpstr>PowerPoint Presentation</vt:lpstr>
      <vt:lpstr>College of Business Administration </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 Division Name</dc:title>
  <dc:creator>Smith, Brianna</dc:creator>
  <cp:lastModifiedBy>Self, Sharmistha</cp:lastModifiedBy>
  <cp:revision>53</cp:revision>
  <dcterms:created xsi:type="dcterms:W3CDTF">2023-01-09T16:14:47Z</dcterms:created>
  <dcterms:modified xsi:type="dcterms:W3CDTF">2024-04-14T20:40:07Z</dcterms:modified>
</cp:coreProperties>
</file>